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84" r:id="rId3"/>
    <p:sldId id="292" r:id="rId4"/>
    <p:sldId id="294" r:id="rId5"/>
    <p:sldId id="297" r:id="rId6"/>
    <p:sldId id="298" r:id="rId7"/>
    <p:sldId id="300" r:id="rId8"/>
    <p:sldId id="301" r:id="rId9"/>
    <p:sldId id="295" r:id="rId10"/>
    <p:sldId id="296" r:id="rId11"/>
    <p:sldId id="299" r:id="rId12"/>
    <p:sldId id="302" r:id="rId13"/>
    <p:sldId id="303" r:id="rId14"/>
    <p:sldId id="304" r:id="rId15"/>
    <p:sldId id="305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71" d="100"/>
          <a:sy n="71" d="100"/>
        </p:scale>
        <p:origin x="-8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5/31/2021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8B29A6-AF6B-49BD-813C-0DBB07A6F925}" type="datetime1">
              <a:rPr lang="en-US" smtClean="0"/>
              <a:t>5/31/2021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4616" y="239203"/>
            <a:ext cx="7092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Fundamentals of Nursing </a:t>
            </a:r>
            <a:r>
              <a:rPr lang="en-US" sz="3600" b="1" dirty="0" smtClean="0"/>
              <a:t>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030889" y="3969136"/>
            <a:ext cx="4762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By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 Assistant. Lecturer. Khadija Mohammed </a:t>
            </a:r>
            <a:r>
              <a:rPr lang="en-US" b="1" dirty="0" err="1" smtClean="0">
                <a:latin typeface="Baskerville Old Face" pitchFamily="18" charset="0"/>
                <a:cs typeface="+mj-cs"/>
              </a:rPr>
              <a:t>Jassim</a:t>
            </a:r>
            <a:endParaRPr lang="en-US" b="1" dirty="0" smtClean="0">
              <a:latin typeface="Baskerville Old Face" pitchFamily="18" charset="0"/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Fundamentals of Nursing Department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College of Nursing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University of </a:t>
            </a:r>
            <a:r>
              <a:rPr lang="en-US" b="1" dirty="0" err="1" smtClean="0">
                <a:latin typeface="Baskerville Old Face" pitchFamily="18" charset="0"/>
                <a:cs typeface="+mj-cs"/>
              </a:rPr>
              <a:t>Basrah</a:t>
            </a:r>
            <a:endParaRPr lang="en-GB" b="1" dirty="0">
              <a:latin typeface="Baskerville Old Face" pitchFamily="18" charset="0"/>
              <a:cs typeface="+mj-cs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Urinary Elimination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/>
              <a:t>Lecture 4</a:t>
            </a:r>
            <a:endParaRPr lang="en-US" sz="32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844515"/>
            <a:ext cx="4527057" cy="3942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775012" y="227144"/>
            <a:ext cx="8538881" cy="6695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Terms Used To Describe Urinary Problems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12999"/>
              </p:ext>
            </p:extLst>
          </p:nvPr>
        </p:nvGraphicFramePr>
        <p:xfrm>
          <a:off x="1183341" y="1237130"/>
          <a:ext cx="9695330" cy="43676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47665"/>
                <a:gridCol w="4847665"/>
              </a:tblGrid>
              <a:tr h="67235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Describe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Terms 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24-hour urine output is less than 50 mL; synonyms</a:t>
                      </a:r>
                    </a:p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are complete kidney shutdown or renal failure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Anuria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Painful or difficult urination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Dysuria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Increased incidence of voiding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Frequency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Presence of sugar in the urine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Glycosuria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Awakening at night to urinate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Nocturia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694" y="806823"/>
            <a:ext cx="8431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 </a:t>
            </a:r>
            <a:endParaRPr lang="ar-IQ" sz="2400" dirty="0">
              <a:latin typeface="Baskerville Old Face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41424"/>
              </p:ext>
            </p:extLst>
          </p:nvPr>
        </p:nvGraphicFramePr>
        <p:xfrm>
          <a:off x="712694" y="484095"/>
          <a:ext cx="10152530" cy="48094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76265"/>
                <a:gridCol w="5076265"/>
              </a:tblGrid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greatly diminished amount of urine</a:t>
                      </a:r>
                    </a:p>
                    <a:p>
                      <a:pPr algn="l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voided in a given time; 24-hour urine output is less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than 400 mL</a:t>
                      </a:r>
                      <a:endParaRPr lang="ar-IQ" sz="2000" b="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Oliguria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Excessive output of urine (diuresis)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Polyuria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Protein in the urine; indication of kidney</a:t>
                      </a:r>
                    </a:p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disease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Proteinuria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Pus in the urine; urine appears cloudy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Pyuria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Strong desire to void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Urgency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760719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Involuntary loss of urine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Urinary incontinence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1828800" y="215153"/>
            <a:ext cx="7732059" cy="1306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kern="0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Nursing Process For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kern="0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Urinary Elimination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4401" y="1721842"/>
            <a:ext cx="9989204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Assessing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Collection of data about the patient’s voiding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patterns, habits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and difficulties and a history of current or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past urinary problems.</a:t>
            </a:r>
            <a:endParaRPr lang="en-US" sz="2400" dirty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Physical examination of the bladder, if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indicated, and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urethral meatus; assessment of skin integrity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and hydration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; and examination of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urine.</a:t>
            </a:r>
            <a:endParaRPr lang="en-US" sz="2400" dirty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9963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Nursing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Diagnoses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Impaired Urinary Elimination R/T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multiple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causality manifested by Urinary tract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infection.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Urinary Incontinence R/T weakened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supporting pelvic structure manifested by Neuromuscular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impairment.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Stress Urinary Incontinence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R/T weak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pelvic floor muscles manifested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Increase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intra-abdominal pressure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Urinary Retention R/T be developed manifested by Blockage in urinary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tract. </a:t>
            </a:r>
          </a:p>
          <a:p>
            <a:pPr algn="just">
              <a:lnSpc>
                <a:spcPct val="150000"/>
              </a:lnSpc>
            </a:pPr>
            <a:r>
              <a:rPr lang="en-US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46" y="1194281"/>
            <a:ext cx="11335373" cy="455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Baskerville Old Face" pitchFamily="18" charset="0"/>
              </a:rPr>
              <a:t>Planning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Nursing interventions should support planned patient outcomes.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patient will: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Produce urine output about equal to fluid intake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Maintain fluid and electrolyte balance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Empty the bladder completely at regular intervals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Report ease of voiding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Maintain skin integrity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490" y="697791"/>
            <a:ext cx="960472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Implementing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Promoting Normal Urination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Maintaining Normal Voiding Habits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Promoting Fluid Intake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Strengthening Muscle Tone</a:t>
            </a:r>
            <a:endParaRPr lang="ar-IQ" sz="2400" dirty="0">
              <a:latin typeface="Baskerville Old Face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" y="201706"/>
            <a:ext cx="11375714" cy="57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US" dirty="0" smtClean="0"/>
              <a:t>College of Nursing</a:t>
            </a:r>
            <a:r>
              <a:rPr lang="en-GB" dirty="0" smtClean="0"/>
              <a:t>– </a:t>
            </a:r>
            <a:r>
              <a:rPr lang="en-US" dirty="0" smtClean="0"/>
              <a:t>Fundamentals of Nursing Department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04799" y="1265766"/>
            <a:ext cx="10883154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Kidneys and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Ureters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kidneys are located on either side of the vertebral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column behind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peritoneum, in the upper abdominal cavity.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One of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more significant functions of the kidneys is to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help maintain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composition and volume of body fluids.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About once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every 30 minutes, the body’s total blood volume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passes through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kidneys for waste removal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kidneys filter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excrete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blood constituents that are not needed and retain those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that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4493" y="326322"/>
            <a:ext cx="51367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skerville Old Face" pitchFamily="18" charset="0"/>
              </a:rPr>
              <a:t>Anatomy And Physiology</a:t>
            </a:r>
            <a:endParaRPr lang="ar-IQ" sz="32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534731" y="377136"/>
            <a:ext cx="10501224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Despite varying kinds and amounts of food and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fluids ingested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body fluids remain relatively stable if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kidneys are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functioning properly. Urine, the waste product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excreted by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kidneys, contains organic, inorganic, and liquid wastes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The nephron is the basic structural and functional </a:t>
            </a:r>
            <a:r>
              <a:rPr lang="en-US" sz="2400" dirty="0" smtClean="0">
                <a:latin typeface="Baskerville Old Face" pitchFamily="18" charset="0"/>
                <a:ea typeface="Calibri"/>
                <a:cs typeface="+mj-cs"/>
              </a:rPr>
              <a:t>unit of </a:t>
            </a: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the kidneys. There are about 1 million nephrons in </a:t>
            </a:r>
            <a:r>
              <a:rPr lang="en-US" sz="2400" dirty="0" smtClean="0">
                <a:latin typeface="Baskerville Old Face" pitchFamily="18" charset="0"/>
                <a:ea typeface="Calibri"/>
                <a:cs typeface="+mj-cs"/>
              </a:rPr>
              <a:t>each kidney.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Each nephron consists of a complicated system </a:t>
            </a:r>
            <a:r>
              <a:rPr lang="en-US" sz="2400" dirty="0" smtClean="0">
                <a:latin typeface="Baskerville Old Face" pitchFamily="18" charset="0"/>
                <a:ea typeface="Calibri"/>
                <a:cs typeface="+mj-cs"/>
              </a:rPr>
              <a:t>of arterioles</a:t>
            </a: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, capillaries, and tubules. Nephrons remove the </a:t>
            </a:r>
            <a:r>
              <a:rPr lang="en-US" sz="2400" dirty="0" smtClean="0">
                <a:latin typeface="Baskerville Old Face" pitchFamily="18" charset="0"/>
                <a:ea typeface="Calibri"/>
                <a:cs typeface="+mj-cs"/>
              </a:rPr>
              <a:t>end products </a:t>
            </a: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of metabolism, such as urea, </a:t>
            </a:r>
            <a:r>
              <a:rPr lang="en-US" sz="2400" dirty="0" err="1">
                <a:latin typeface="Baskerville Old Face" pitchFamily="18" charset="0"/>
                <a:ea typeface="Calibri"/>
                <a:cs typeface="+mj-cs"/>
              </a:rPr>
              <a:t>creatinine</a:t>
            </a: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, and </a:t>
            </a:r>
            <a:r>
              <a:rPr lang="en-US" sz="2400" dirty="0" smtClean="0">
                <a:latin typeface="Baskerville Old Face" pitchFamily="18" charset="0"/>
                <a:ea typeface="Calibri"/>
                <a:cs typeface="+mj-cs"/>
              </a:rPr>
              <a:t>uric acid </a:t>
            </a:r>
            <a:r>
              <a:rPr lang="en-US" sz="2400" dirty="0">
                <a:latin typeface="Baskerville Old Face" pitchFamily="18" charset="0"/>
                <a:ea typeface="Calibri"/>
                <a:cs typeface="+mj-cs"/>
              </a:rPr>
              <a:t>from the blood plasma and form urine.</a:t>
            </a:r>
            <a:endParaRPr lang="en-US" sz="2400" dirty="0" smtClean="0">
              <a:latin typeface="Baskerville Old Face" pitchFamily="18" charset="0"/>
              <a:ea typeface="Calibri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9247" y="697791"/>
            <a:ext cx="10336708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nephrons maintain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regulate fluid balance through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mechanisms of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selective reabsorption and secretion of water,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electrolytes, and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other substances.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Once formed, urine from the nephrons empties into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 pelvis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each kidney. From each kidney, urine is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transported by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rhythmic peristalsis through the ureters to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urinary bladder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ureters enter the bladder obliquely. A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fold of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membrane in the bladder closes the entrance to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ureters so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that urine is not forced up the ureters to the kidneys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when pressure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exists in the bladder.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537883"/>
            <a:ext cx="4922404" cy="545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612643"/>
            <a:ext cx="5342966" cy="538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792" y="578842"/>
            <a:ext cx="1058205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Bladder</a:t>
            </a:r>
          </a:p>
          <a:p>
            <a:endParaRPr lang="en-US" sz="2800" b="1" u="sng" dirty="0">
              <a:solidFill>
                <a:srgbClr val="0070C0"/>
              </a:solidFill>
              <a:latin typeface="Baskerville Old Face" pitchFamily="18" charset="0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cs typeface="+mj-cs"/>
              </a:rPr>
              <a:t>The urinary bladder is a smooth muscle sac that serves as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a temporary </a:t>
            </a:r>
            <a:r>
              <a:rPr lang="en-US" sz="2400" dirty="0">
                <a:latin typeface="Baskerville Old Face" pitchFamily="18" charset="0"/>
                <a:cs typeface="+mj-cs"/>
              </a:rPr>
              <a:t>reservoir for urine. It is composed of three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layers of </a:t>
            </a:r>
            <a:r>
              <a:rPr lang="en-US" sz="2400" dirty="0">
                <a:latin typeface="Baskerville Old Face" pitchFamily="18" charset="0"/>
                <a:cs typeface="+mj-cs"/>
              </a:rPr>
              <a:t>muscle tissue: the inner longitudinal layer, the middle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circular layer</a:t>
            </a:r>
            <a:r>
              <a:rPr lang="en-US" sz="2400" dirty="0">
                <a:latin typeface="Baskerville Old Face" pitchFamily="18" charset="0"/>
                <a:cs typeface="+mj-cs"/>
              </a:rPr>
              <a:t>, and the outer longitudinal layer. </a:t>
            </a:r>
            <a:endParaRPr lang="en-US" sz="2400" dirty="0" smtClean="0">
              <a:latin typeface="Baskerville Old Face" pitchFamily="18" charset="0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These </a:t>
            </a:r>
            <a:r>
              <a:rPr lang="en-US" sz="2400" dirty="0">
                <a:latin typeface="Baskerville Old Face" pitchFamily="18" charset="0"/>
                <a:cs typeface="+mj-cs"/>
              </a:rPr>
              <a:t>three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layers are </a:t>
            </a:r>
            <a:r>
              <a:rPr lang="en-US" sz="2400" dirty="0">
                <a:latin typeface="Baskerville Old Face" pitchFamily="18" charset="0"/>
                <a:cs typeface="+mj-cs"/>
              </a:rPr>
              <a:t>called the detrusor muscle. At the base of the bladder,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  <a:cs typeface="+mj-cs"/>
              </a:rPr>
              <a:t>the middle circular layer of muscle tissue forms the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internal, or involuntary, sphincter</a:t>
            </a:r>
            <a:r>
              <a:rPr lang="en-US" sz="2400" dirty="0">
                <a:latin typeface="Baskerville Old Face" pitchFamily="18" charset="0"/>
                <a:cs typeface="+mj-cs"/>
              </a:rPr>
              <a:t>, which guards the opening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between the </a:t>
            </a:r>
            <a:r>
              <a:rPr lang="en-US" sz="2400" dirty="0">
                <a:latin typeface="Baskerville Old Face" pitchFamily="18" charset="0"/>
                <a:cs typeface="+mj-cs"/>
              </a:rPr>
              <a:t>urinary bladder and the urethra. The urethra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conveys urine </a:t>
            </a:r>
            <a:r>
              <a:rPr lang="en-US" sz="2400" dirty="0">
                <a:latin typeface="Baskerville Old Face" pitchFamily="18" charset="0"/>
                <a:cs typeface="+mj-cs"/>
              </a:rPr>
              <a:t>from the bladder to the exterior of the body.                                                       </a:t>
            </a:r>
            <a:endParaRPr lang="en-US" sz="2400" dirty="0" smtClean="0">
              <a:latin typeface="Baskerville Old Face" pitchFamily="18" charset="0"/>
              <a:cs typeface="+mj-cs"/>
            </a:endParaRP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884" y="470644"/>
            <a:ext cx="106500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Baskerville Old Face" pitchFamily="18" charset="0"/>
              </a:rPr>
              <a:t>Urethra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The urethra’s function is to transport urine from the </a:t>
            </a:r>
            <a:r>
              <a:rPr lang="en-US" sz="2400" dirty="0" smtClean="0">
                <a:latin typeface="Baskerville Old Face" pitchFamily="18" charset="0"/>
              </a:rPr>
              <a:t>bladder to </a:t>
            </a:r>
            <a:r>
              <a:rPr lang="en-US" sz="2400" dirty="0">
                <a:latin typeface="Baskerville Old Face" pitchFamily="18" charset="0"/>
              </a:rPr>
              <a:t>the exterior of the body. The anatomy of the urethra </a:t>
            </a:r>
            <a:r>
              <a:rPr lang="en-US" sz="2400" dirty="0" smtClean="0">
                <a:latin typeface="Baskerville Old Face" pitchFamily="18" charset="0"/>
              </a:rPr>
              <a:t>differs in </a:t>
            </a:r>
            <a:r>
              <a:rPr lang="en-US" sz="2400" dirty="0">
                <a:latin typeface="Baskerville Old Face" pitchFamily="18" charset="0"/>
              </a:rPr>
              <a:t>males and females. The male urethra functions in </a:t>
            </a:r>
            <a:r>
              <a:rPr lang="en-US" sz="2400" dirty="0" smtClean="0">
                <a:latin typeface="Baskerville Old Face" pitchFamily="18" charset="0"/>
              </a:rPr>
              <a:t>the excretory </a:t>
            </a:r>
            <a:r>
              <a:rPr lang="en-US" sz="2400" dirty="0">
                <a:latin typeface="Baskerville Old Face" pitchFamily="18" charset="0"/>
              </a:rPr>
              <a:t>system and the reproductive system. It is about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</a:rPr>
              <a:t>(</a:t>
            </a:r>
            <a:r>
              <a:rPr lang="en-US" sz="2400" dirty="0">
                <a:latin typeface="Baskerville Old Face" pitchFamily="18" charset="0"/>
              </a:rPr>
              <a:t>13.7 to 16.2 cm) long and consists of </a:t>
            </a:r>
            <a:r>
              <a:rPr lang="en-US" sz="2400" dirty="0" smtClean="0">
                <a:latin typeface="Baskerville Old Face" pitchFamily="18" charset="0"/>
              </a:rPr>
              <a:t>three parts</a:t>
            </a:r>
            <a:r>
              <a:rPr lang="en-US" sz="2400" dirty="0">
                <a:latin typeface="Baskerville Old Face" pitchFamily="18" charset="0"/>
              </a:rPr>
              <a:t>: the prostatic, the membranous, and the cavernous </a:t>
            </a:r>
            <a:r>
              <a:rPr lang="en-US" sz="2400" dirty="0" smtClean="0">
                <a:latin typeface="Baskerville Old Face" pitchFamily="18" charset="0"/>
              </a:rPr>
              <a:t>portions. 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810435" y="37337"/>
            <a:ext cx="580913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Characteristics Of Urine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411940" y="333221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86377"/>
              </p:ext>
            </p:extLst>
          </p:nvPr>
        </p:nvGraphicFramePr>
        <p:xfrm>
          <a:off x="766479" y="861089"/>
          <a:ext cx="10098744" cy="51750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9372"/>
                <a:gridCol w="5049372"/>
              </a:tblGrid>
              <a:tr h="54211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Normal Findings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Characteristic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4211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A freshly voided specimen is pale yellow,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straw-colored, or amber, depending on its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concentration.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Color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4211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Normal urine smell is aromatic. As urine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stands, it often develops an ammonia odor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because of bacterial action.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Odor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4211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Fresh urine should be clear or translucent; as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urine stands and cools, it becomes cloudy.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Turbidity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4211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The normal pH is about 6.0, with a range of 4.6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to 8. (Urine alkalinity or acidity may be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promoted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through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diet to inhibit bacterial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growth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or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urinary stone development or to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facilitate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the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therapeutic activity of certain medications.).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pH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67489"/>
              </p:ext>
            </p:extLst>
          </p:nvPr>
        </p:nvGraphicFramePr>
        <p:xfrm>
          <a:off x="887505" y="409020"/>
          <a:ext cx="10148450" cy="54135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74225"/>
                <a:gridCol w="5074225"/>
              </a:tblGrid>
              <a:tr h="1206864">
                <a:tc>
                  <a:txBody>
                    <a:bodyPr/>
                    <a:lstStyle/>
                    <a:p>
                      <a:pPr algn="l" rtl="1"/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1706488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This is a measure of the concentration of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dissolved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solids 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in the urine. The normal range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is 1.015 to 1.025.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Specific gravity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2500203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Organic constituents of urine include urea,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uric acid,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creatinine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,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hippuric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 acid,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indican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,</a:t>
                      </a:r>
                    </a:p>
                    <a:p>
                      <a:pPr algn="l" rtl="1"/>
                      <a:r>
                        <a:rPr lang="en-US" sz="2000" dirty="0" err="1" smtClean="0">
                          <a:latin typeface="Baskerville Old Face" pitchFamily="18" charset="0"/>
                        </a:rPr>
                        <a:t>urene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 pigments, and undetermined nitrogen.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Inorganic constituents are ammonia, sodium,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chloride, traces of iron, phosphorus, sulfur,</a:t>
                      </a:r>
                    </a:p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potassium, and calcium.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Baskerville Old Face" pitchFamily="18" charset="0"/>
                        </a:rPr>
                        <a:t>Constituents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3901</TotalTime>
  <Words>1073</Words>
  <Application>Microsoft Office PowerPoint</Application>
  <PresentationFormat>Custom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306</cp:revision>
  <cp:lastPrinted>2020-10-04T08:00:53Z</cp:lastPrinted>
  <dcterms:created xsi:type="dcterms:W3CDTF">2019-08-09T19:43:06Z</dcterms:created>
  <dcterms:modified xsi:type="dcterms:W3CDTF">2021-05-31T20:51:20Z</dcterms:modified>
</cp:coreProperties>
</file>